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7" r:id="rId5"/>
    <p:sldId id="259" r:id="rId6"/>
    <p:sldId id="260" r:id="rId7"/>
    <p:sldId id="266"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843B-E789-164F-B7F6-75B21AEE371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4FFD671-A74F-2A46-B034-F2A8037287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0A14C68-9685-3442-BB45-F6F38A5379A1}"/>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9D8739F9-3530-9C48-9FD4-82068C2F28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A8A47-D4C0-9D40-9469-CC2B23ADD29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115165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2AAC-33C8-4F40-A6D3-1956DA57B8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285C7DE-DE95-5C44-8A6A-CD47896B234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D33CFB-496C-D745-9F0A-B21011FBCA6D}"/>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AD3E24CB-8D7C-C449-8D90-6D4DC81B5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AEEC6-7818-FB45-8D52-C486814667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153733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DC2D4-3DFC-2F43-9725-089555FCC1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9229665-CDE4-E74A-BD24-06233DF4F3A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7876CD-73D9-4442-9C14-1BB614CEABD2}"/>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3C99570B-C314-F64D-93AD-BD55B68AC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E74B56-95B3-4D41-B1D2-5A25CA1945F9}"/>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629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04E8-872A-B444-BA63-6E5DF1315C4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F7F3B7A-76EA-054A-8346-79EECC28322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8A7A66-84FD-794A-9F77-A4D2BC269963}"/>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2A075541-0DD5-8246-944B-D51419FA8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EF5770-3D75-2D41-9069-B6EBD6F8382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239006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7BD9-F760-1F4A-8876-AB896EB0428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6CD0CF-CDF4-1F4D-BC4C-AF76A1403F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B9DDA39-3F93-1C4E-91BC-83168B072DC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4E7045E9-9FC9-9945-B569-474A046E4B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842F8-D348-6B47-98AF-1A96FC0A838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5242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B9EE5-F35A-E34A-9EE0-660D2DF458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D1BDAFF-D936-D54F-A729-19F5B83E8D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0414F80-C234-F241-9706-38D42566E77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7C1CF0-0335-074B-9484-716614DDF156}"/>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E7E11875-7B30-1444-9AE3-82662D7427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C3159-5A3C-B74C-BC4D-7444AA6F85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27188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6B67E-122F-2546-AEE2-3DEBBBA61B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7DD8B16-D37A-4549-894B-291DB9A6D0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C9C371-ADA8-A741-B769-5E00F9615B3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CD0F81F-F606-B749-9818-594ACEEC8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81BD2E1-644F-6648-AB38-B8499C01690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E8F5D5A-DFCD-8948-82F9-0028A84A19BF}"/>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8" name="Footer Placeholder 7">
            <a:extLst>
              <a:ext uri="{FF2B5EF4-FFF2-40B4-BE49-F238E27FC236}">
                <a16:creationId xmlns:a16="http://schemas.microsoft.com/office/drawing/2014/main" id="{44A58359-7E96-6D45-953C-236C0F25F5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049E8-04E3-6745-8CCD-81D55BB4A68D}"/>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891349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1B01-A2B2-384A-8F98-6FAEA6CC401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BE4EC05-97EB-BE49-B50D-6A0864E482E9}"/>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4" name="Footer Placeholder 3">
            <a:extLst>
              <a:ext uri="{FF2B5EF4-FFF2-40B4-BE49-F238E27FC236}">
                <a16:creationId xmlns:a16="http://schemas.microsoft.com/office/drawing/2014/main" id="{FE55409B-A77A-1349-A60A-A8EAAF49A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A4218-C571-3E45-A384-418CE237BFB2}"/>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51170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E1E7DE-B7F6-5C47-80D6-5D7C62D7A94B}"/>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3" name="Footer Placeholder 2">
            <a:extLst>
              <a:ext uri="{FF2B5EF4-FFF2-40B4-BE49-F238E27FC236}">
                <a16:creationId xmlns:a16="http://schemas.microsoft.com/office/drawing/2014/main" id="{FA50C5DB-C888-774C-980F-D3E3C47B9E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61D8FE-EFE4-124E-80BE-47B0C94DF7BA}"/>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293506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6F653-A532-2A42-B3DC-30D0A56A559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C880A7-BC27-5647-AE7A-4EDA249DD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6A56C6F-F1A1-7E45-A2D7-B8F10989B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3F2EF2-0E1A-0947-B54E-8D759B1C2F2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6C3A6A4A-2E6E-BD41-A0EB-A273FB07BA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3C201D-6AAD-F14C-87E5-355C2A4E4761}"/>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11748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4F18C-F3E1-704F-8DD7-60DE74A31F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67E1C16-C2B8-8948-B504-248874F1D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193818-155D-114D-9B41-DC4F10AF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490428-7E5E-BA4E-A0F3-6C485F7D9B2A}"/>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1D136EA1-DBE8-F74C-AD87-130C03A8C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209B74-968F-764F-B052-1BCD472B074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619266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50C5BD-3DC8-6440-9514-FC118C5E3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422D14-D96B-4C48-B32E-9DF235D940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FE4FB4-6C6B-9149-9166-4B090BB06E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08273D55-F8C9-7249-89E4-3914DFAC6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7060D-BA60-6446-8B4D-50323FA140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F72521-B0E4-4747-B8B5-8A71376E8BF1}" type="slidenum">
              <a:rPr lang="en-US" smtClean="0"/>
              <a:t>‹#›</a:t>
            </a:fld>
            <a:endParaRPr lang="en-US"/>
          </a:p>
        </p:txBody>
      </p:sp>
    </p:spTree>
    <p:extLst>
      <p:ext uri="{BB962C8B-B14F-4D97-AF65-F5344CB8AC3E}">
        <p14:creationId xmlns:p14="http://schemas.microsoft.com/office/powerpoint/2010/main" val="4196525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499D0F-DCCE-ED43-A596-DBB98441C15D}"/>
              </a:ext>
            </a:extLst>
          </p:cNvPr>
          <p:cNvPicPr>
            <a:picLocks noChangeAspect="1"/>
          </p:cNvPicPr>
          <p:nvPr/>
        </p:nvPicPr>
        <p:blipFill>
          <a:blip r:embed="rId2"/>
          <a:stretch>
            <a:fillRect/>
          </a:stretch>
        </p:blipFill>
        <p:spPr>
          <a:xfrm>
            <a:off x="-279180" y="-59298"/>
            <a:ext cx="12797002" cy="6917298"/>
          </a:xfrm>
          <a:prstGeom prst="rect">
            <a:avLst/>
          </a:prstGeom>
        </p:spPr>
      </p:pic>
      <p:sp>
        <p:nvSpPr>
          <p:cNvPr id="5" name="TextBox 4">
            <a:extLst>
              <a:ext uri="{FF2B5EF4-FFF2-40B4-BE49-F238E27FC236}">
                <a16:creationId xmlns:a16="http://schemas.microsoft.com/office/drawing/2014/main" id="{7EB6DC63-56C9-C04D-931B-5B972A2ABB5E}"/>
              </a:ext>
            </a:extLst>
          </p:cNvPr>
          <p:cNvSpPr txBox="1"/>
          <p:nvPr/>
        </p:nvSpPr>
        <p:spPr>
          <a:xfrm>
            <a:off x="2239834" y="5934670"/>
            <a:ext cx="8669898" cy="923330"/>
          </a:xfrm>
          <a:prstGeom prst="rect">
            <a:avLst/>
          </a:prstGeom>
          <a:noFill/>
        </p:spPr>
        <p:txBody>
          <a:bodyPr wrap="square" rtlCol="0">
            <a:spAutoFit/>
          </a:bodyPr>
          <a:lstStyle/>
          <a:p>
            <a:r>
              <a:rPr lang="en-US" sz="5400" b="1" dirty="0">
                <a:solidFill>
                  <a:schemeClr val="bg1"/>
                </a:solidFill>
              </a:rPr>
              <a:t>MELBOURNE or SYDNEY</a:t>
            </a:r>
          </a:p>
        </p:txBody>
      </p:sp>
    </p:spTree>
    <p:extLst>
      <p:ext uri="{BB962C8B-B14F-4D97-AF65-F5344CB8AC3E}">
        <p14:creationId xmlns:p14="http://schemas.microsoft.com/office/powerpoint/2010/main" val="418694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354E-2148-E541-B969-4E3D580B5404}"/>
              </a:ext>
            </a:extLst>
          </p:cNvPr>
          <p:cNvSpPr>
            <a:spLocks noGrp="1"/>
          </p:cNvSpPr>
          <p:nvPr>
            <p:ph type="title"/>
          </p:nvPr>
        </p:nvSpPr>
        <p:spPr/>
        <p:txBody>
          <a:bodyPr/>
          <a:lstStyle/>
          <a:p>
            <a:r>
              <a:rPr lang="en-US" dirty="0"/>
              <a:t>Restaurants</a:t>
            </a:r>
          </a:p>
        </p:txBody>
      </p:sp>
      <p:sp>
        <p:nvSpPr>
          <p:cNvPr id="3" name="Content Placeholder 2">
            <a:extLst>
              <a:ext uri="{FF2B5EF4-FFF2-40B4-BE49-F238E27FC236}">
                <a16:creationId xmlns:a16="http://schemas.microsoft.com/office/drawing/2014/main" id="{82D57EFC-D0C8-3245-B81F-AC19D6DC72D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41644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5DC9A-F673-4E46-929D-085013FF27F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88142AB-1487-1E46-B603-3F391BAADD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32686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39BB8-F115-1C4D-8126-656875CA0D12}"/>
              </a:ext>
            </a:extLst>
          </p:cNvPr>
          <p:cNvSpPr>
            <a:spLocks noGrp="1"/>
          </p:cNvSpPr>
          <p:nvPr>
            <p:ph type="title"/>
          </p:nvPr>
        </p:nvSpPr>
        <p:spPr/>
        <p:txBody>
          <a:bodyPr/>
          <a:lstStyle/>
          <a:p>
            <a:r>
              <a:rPr lang="en-US" b="1" dirty="0"/>
              <a:t>Limitations, assumptions, excuses</a:t>
            </a:r>
          </a:p>
        </p:txBody>
      </p:sp>
      <p:sp>
        <p:nvSpPr>
          <p:cNvPr id="3" name="Content Placeholder 2">
            <a:extLst>
              <a:ext uri="{FF2B5EF4-FFF2-40B4-BE49-F238E27FC236}">
                <a16:creationId xmlns:a16="http://schemas.microsoft.com/office/drawing/2014/main" id="{0A0A74B2-D2BC-9F4A-8332-716F2C2B05ED}"/>
              </a:ext>
            </a:extLst>
          </p:cNvPr>
          <p:cNvSpPr>
            <a:spLocks noGrp="1"/>
          </p:cNvSpPr>
          <p:nvPr>
            <p:ph idx="1"/>
          </p:nvPr>
        </p:nvSpPr>
        <p:spPr/>
        <p:txBody>
          <a:bodyPr>
            <a:normAutofit fontScale="85000" lnSpcReduction="20000"/>
          </a:bodyPr>
          <a:lstStyle/>
          <a:p>
            <a:r>
              <a:rPr lang="en-US" dirty="0"/>
              <a:t>Assumed that Sydney/Melbourne city council zones were appropriate for comparison. Both miss key parts that people would normally consider essential parts of each city, but had to limit the analysis in some way.</a:t>
            </a:r>
          </a:p>
          <a:p>
            <a:r>
              <a:rPr lang="en-US" dirty="0"/>
              <a:t>Foursquare venues listed in Australian seem somewhat limited, compared with the volume listed with google. Also, tourist volumes to each city may vary resulting in biases within </a:t>
            </a:r>
            <a:r>
              <a:rPr lang="en-US"/>
              <a:t>each data set.</a:t>
            </a:r>
            <a:endParaRPr lang="en-US" dirty="0"/>
          </a:p>
          <a:p>
            <a:r>
              <a:rPr lang="en-US" dirty="0"/>
              <a:t>Google unfortunately limits venue search to 60 (over multiple pages)</a:t>
            </a:r>
          </a:p>
          <a:p>
            <a:pPr lvl="1"/>
            <a:r>
              <a:rPr lang="en-US" dirty="0"/>
              <a:t>I was able to manually move around the CBD (or part of to do a quick comparison but ultimately ran out of time to do more)</a:t>
            </a:r>
          </a:p>
          <a:p>
            <a:r>
              <a:rPr lang="en-US" dirty="0"/>
              <a:t>Would have been great to add some additional data from open data sources available. Ultimately this because a timely exercise of looking for data and thinking about how it could be used.</a:t>
            </a:r>
          </a:p>
          <a:p>
            <a:r>
              <a:rPr lang="en-US" dirty="0"/>
              <a:t>Probably need to provide some normalization of the </a:t>
            </a:r>
            <a:r>
              <a:rPr lang="en-US" dirty="0" err="1"/>
              <a:t>neighbourhood</a:t>
            </a:r>
            <a:r>
              <a:rPr lang="en-US" dirty="0"/>
              <a:t> statistics</a:t>
            </a:r>
          </a:p>
        </p:txBody>
      </p:sp>
    </p:spTree>
    <p:extLst>
      <p:ext uri="{BB962C8B-B14F-4D97-AF65-F5344CB8AC3E}">
        <p14:creationId xmlns:p14="http://schemas.microsoft.com/office/powerpoint/2010/main" val="1934866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38760-B15A-6143-9B34-E21F08AD31F6}"/>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C7CC29E6-349E-2B45-819C-68E2BF454745}"/>
              </a:ext>
            </a:extLst>
          </p:cNvPr>
          <p:cNvSpPr>
            <a:spLocks noGrp="1"/>
          </p:cNvSpPr>
          <p:nvPr>
            <p:ph idx="1"/>
          </p:nvPr>
        </p:nvSpPr>
        <p:spPr/>
        <p:txBody>
          <a:bodyPr>
            <a:normAutofit/>
          </a:bodyPr>
          <a:lstStyle/>
          <a:p>
            <a:r>
              <a:rPr lang="en-US" dirty="0"/>
              <a:t>The debate over whether Sydney is better than Melbourne is one Australian’s (especially from Melbourne/Sydney) love to debate</a:t>
            </a:r>
          </a:p>
          <a:p>
            <a:r>
              <a:rPr lang="en-US" dirty="0"/>
              <a:t>So which is better and on what dimensions?</a:t>
            </a:r>
          </a:p>
          <a:p>
            <a:pPr lvl="1"/>
            <a:r>
              <a:rPr lang="en-US" dirty="0"/>
              <a:t>Set out to explore both Melbourne &amp; Sydney City councils to compare (probably unfair, both have amazing locations outside these boundaries)</a:t>
            </a:r>
          </a:p>
          <a:p>
            <a:pPr lvl="1"/>
            <a:r>
              <a:rPr lang="en-US" dirty="0"/>
              <a:t>Use foursquare venue data augmented with ABS statistics to segment/cluster neighborhoods to describe/explore each city</a:t>
            </a:r>
          </a:p>
          <a:p>
            <a:pPr lvl="1"/>
            <a:r>
              <a:rPr lang="en-US" dirty="0"/>
              <a:t>Combine and find like </a:t>
            </a:r>
            <a:r>
              <a:rPr lang="en-US" dirty="0" err="1"/>
              <a:t>neighbourhoods</a:t>
            </a:r>
            <a:endParaRPr lang="en-US" dirty="0"/>
          </a:p>
          <a:p>
            <a:pPr lvl="1"/>
            <a:r>
              <a:rPr lang="en-US" dirty="0"/>
              <a:t>Compare limited set of cafes, bars and restaurants and their rating</a:t>
            </a:r>
          </a:p>
        </p:txBody>
      </p:sp>
    </p:spTree>
    <p:extLst>
      <p:ext uri="{BB962C8B-B14F-4D97-AF65-F5344CB8AC3E}">
        <p14:creationId xmlns:p14="http://schemas.microsoft.com/office/powerpoint/2010/main" val="1451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CD1D9-8A39-C74E-AB9F-42824560BA4C}"/>
              </a:ext>
            </a:extLst>
          </p:cNvPr>
          <p:cNvSpPr>
            <a:spLocks noGrp="1"/>
          </p:cNvSpPr>
          <p:nvPr>
            <p:ph type="title"/>
          </p:nvPr>
        </p:nvSpPr>
        <p:spPr/>
        <p:txBody>
          <a:bodyPr/>
          <a:lstStyle/>
          <a:p>
            <a:r>
              <a:rPr lang="en-US" dirty="0"/>
              <a:t>Point of comparison: Sydney vs. Melbourne</a:t>
            </a:r>
          </a:p>
        </p:txBody>
      </p:sp>
      <p:sp>
        <p:nvSpPr>
          <p:cNvPr id="3" name="Content Placeholder 2">
            <a:extLst>
              <a:ext uri="{FF2B5EF4-FFF2-40B4-BE49-F238E27FC236}">
                <a16:creationId xmlns:a16="http://schemas.microsoft.com/office/drawing/2014/main" id="{6C040C41-BE3F-3141-9C75-30E8E5E9430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9055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(Melbourne)</a:t>
            </a:r>
          </a:p>
        </p:txBody>
      </p:sp>
      <p:pic>
        <p:nvPicPr>
          <p:cNvPr id="5" name="Content Placeholder 4" descr="A screenshot of a cell phone&#10;&#10;Description automatically generated">
            <a:extLst>
              <a:ext uri="{FF2B5EF4-FFF2-40B4-BE49-F238E27FC236}">
                <a16:creationId xmlns:a16="http://schemas.microsoft.com/office/drawing/2014/main" id="{54834653-6320-1342-9F21-08448850C6D0}"/>
              </a:ext>
            </a:extLst>
          </p:cNvPr>
          <p:cNvPicPr>
            <a:picLocks noGrp="1" noChangeAspect="1"/>
          </p:cNvPicPr>
          <p:nvPr>
            <p:ph idx="1"/>
          </p:nvPr>
        </p:nvPicPr>
        <p:blipFill>
          <a:blip r:embed="rId2"/>
          <a:stretch>
            <a:fillRect/>
          </a:stretch>
        </p:blipFill>
        <p:spPr>
          <a:xfrm>
            <a:off x="4551286" y="1690688"/>
            <a:ext cx="6944735" cy="4351338"/>
          </a:xfrm>
        </p:spPr>
      </p:pic>
      <p:pic>
        <p:nvPicPr>
          <p:cNvPr id="7" name="Picture 6" descr="A screenshot of a cell phone&#10;&#10;Description automatically generated">
            <a:extLst>
              <a:ext uri="{FF2B5EF4-FFF2-40B4-BE49-F238E27FC236}">
                <a16:creationId xmlns:a16="http://schemas.microsoft.com/office/drawing/2014/main" id="{DEEA2EC1-5DCE-5B4E-9F9E-E2FD0B99F92F}"/>
              </a:ext>
            </a:extLst>
          </p:cNvPr>
          <p:cNvPicPr>
            <a:picLocks noChangeAspect="1"/>
          </p:cNvPicPr>
          <p:nvPr/>
        </p:nvPicPr>
        <p:blipFill>
          <a:blip r:embed="rId3"/>
          <a:stretch>
            <a:fillRect/>
          </a:stretch>
        </p:blipFill>
        <p:spPr>
          <a:xfrm>
            <a:off x="695979" y="1381126"/>
            <a:ext cx="2946400" cy="4660900"/>
          </a:xfrm>
          <a:prstGeom prst="rect">
            <a:avLst/>
          </a:prstGeom>
        </p:spPr>
      </p:pic>
    </p:spTree>
    <p:extLst>
      <p:ext uri="{BB962C8B-B14F-4D97-AF65-F5344CB8AC3E}">
        <p14:creationId xmlns:p14="http://schemas.microsoft.com/office/powerpoint/2010/main" val="2863715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(Sydney)</a:t>
            </a:r>
          </a:p>
        </p:txBody>
      </p:sp>
      <p:pic>
        <p:nvPicPr>
          <p:cNvPr id="5" name="Content Placeholder 4" descr="A screenshot of a cell phone&#10;&#10;Description automatically generated">
            <a:extLst>
              <a:ext uri="{FF2B5EF4-FFF2-40B4-BE49-F238E27FC236}">
                <a16:creationId xmlns:a16="http://schemas.microsoft.com/office/drawing/2014/main" id="{E90C89A3-27E2-E048-B8F5-CEFB9697C388}"/>
              </a:ext>
            </a:extLst>
          </p:cNvPr>
          <p:cNvPicPr>
            <a:picLocks noGrp="1" noChangeAspect="1"/>
          </p:cNvPicPr>
          <p:nvPr>
            <p:ph idx="1"/>
          </p:nvPr>
        </p:nvPicPr>
        <p:blipFill>
          <a:blip r:embed="rId2"/>
          <a:stretch>
            <a:fillRect/>
          </a:stretch>
        </p:blipFill>
        <p:spPr>
          <a:xfrm>
            <a:off x="3609904" y="1696866"/>
            <a:ext cx="8323853" cy="4351338"/>
          </a:xfrm>
        </p:spPr>
      </p:pic>
      <p:pic>
        <p:nvPicPr>
          <p:cNvPr id="7" name="Picture 6" descr="A screenshot of a cell phone&#10;&#10;Description automatically generated">
            <a:extLst>
              <a:ext uri="{FF2B5EF4-FFF2-40B4-BE49-F238E27FC236}">
                <a16:creationId xmlns:a16="http://schemas.microsoft.com/office/drawing/2014/main" id="{F896927D-2C1A-6B42-9FAE-3F2AEF138F8A}"/>
              </a:ext>
            </a:extLst>
          </p:cNvPr>
          <p:cNvPicPr>
            <a:picLocks noChangeAspect="1"/>
          </p:cNvPicPr>
          <p:nvPr/>
        </p:nvPicPr>
        <p:blipFill>
          <a:blip r:embed="rId3"/>
          <a:stretch>
            <a:fillRect/>
          </a:stretch>
        </p:blipFill>
        <p:spPr>
          <a:xfrm>
            <a:off x="258243" y="1690688"/>
            <a:ext cx="2921000" cy="4737100"/>
          </a:xfrm>
          <a:prstGeom prst="rect">
            <a:avLst/>
          </a:prstGeom>
        </p:spPr>
      </p:pic>
    </p:spTree>
    <p:extLst>
      <p:ext uri="{BB962C8B-B14F-4D97-AF65-F5344CB8AC3E}">
        <p14:creationId xmlns:p14="http://schemas.microsoft.com/office/powerpoint/2010/main" val="2002264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p:txBody>
          <a:bodyPr/>
          <a:lstStyle/>
          <a:p>
            <a:r>
              <a:rPr lang="en-US" dirty="0"/>
              <a:t>Melbourne</a:t>
            </a:r>
          </a:p>
          <a:p>
            <a:endParaRPr lang="en-US" dirty="0"/>
          </a:p>
        </p:txBody>
      </p:sp>
      <p:pic>
        <p:nvPicPr>
          <p:cNvPr id="8" name="Picture 7" descr="A picture containing text, map&#10;&#10;Description automatically generated">
            <a:extLst>
              <a:ext uri="{FF2B5EF4-FFF2-40B4-BE49-F238E27FC236}">
                <a16:creationId xmlns:a16="http://schemas.microsoft.com/office/drawing/2014/main" id="{FDDBE514-AC97-9540-AD7A-2560DC8C6AF6}"/>
              </a:ext>
            </a:extLst>
          </p:cNvPr>
          <p:cNvPicPr>
            <a:picLocks noChangeAspect="1"/>
          </p:cNvPicPr>
          <p:nvPr/>
        </p:nvPicPr>
        <p:blipFill>
          <a:blip r:embed="rId2"/>
          <a:stretch>
            <a:fillRect/>
          </a:stretch>
        </p:blipFill>
        <p:spPr>
          <a:xfrm>
            <a:off x="4724400" y="1825625"/>
            <a:ext cx="7100926" cy="3016250"/>
          </a:xfrm>
          <a:prstGeom prst="rect">
            <a:avLst/>
          </a:prstGeom>
        </p:spPr>
      </p:pic>
    </p:spTree>
    <p:extLst>
      <p:ext uri="{BB962C8B-B14F-4D97-AF65-F5344CB8AC3E}">
        <p14:creationId xmlns:p14="http://schemas.microsoft.com/office/powerpoint/2010/main" val="361296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p:txBody>
          <a:bodyPr/>
          <a:lstStyle/>
          <a:p>
            <a:r>
              <a:rPr lang="en-US" dirty="0"/>
              <a:t>Sydney</a:t>
            </a:r>
          </a:p>
        </p:txBody>
      </p:sp>
      <p:pic>
        <p:nvPicPr>
          <p:cNvPr id="6" name="Picture 5" descr="A picture containing text, map&#10;&#10;Description automatically generated">
            <a:extLst>
              <a:ext uri="{FF2B5EF4-FFF2-40B4-BE49-F238E27FC236}">
                <a16:creationId xmlns:a16="http://schemas.microsoft.com/office/drawing/2014/main" id="{1FA0749A-1CBD-5E46-A1F1-4D0B84D1C128}"/>
              </a:ext>
            </a:extLst>
          </p:cNvPr>
          <p:cNvPicPr>
            <a:picLocks noChangeAspect="1"/>
          </p:cNvPicPr>
          <p:nvPr/>
        </p:nvPicPr>
        <p:blipFill>
          <a:blip r:embed="rId2"/>
          <a:stretch>
            <a:fillRect/>
          </a:stretch>
        </p:blipFill>
        <p:spPr>
          <a:xfrm>
            <a:off x="4748084" y="1825625"/>
            <a:ext cx="7266150" cy="4351338"/>
          </a:xfrm>
          <a:prstGeom prst="rect">
            <a:avLst/>
          </a:prstGeom>
        </p:spPr>
      </p:pic>
    </p:spTree>
    <p:extLst>
      <p:ext uri="{BB962C8B-B14F-4D97-AF65-F5344CB8AC3E}">
        <p14:creationId xmlns:p14="http://schemas.microsoft.com/office/powerpoint/2010/main" val="1622070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9BD-8536-9E4F-82FD-91E243EA5827}"/>
              </a:ext>
            </a:extLst>
          </p:cNvPr>
          <p:cNvSpPr>
            <a:spLocks noGrp="1"/>
          </p:cNvSpPr>
          <p:nvPr>
            <p:ph type="title"/>
          </p:nvPr>
        </p:nvSpPr>
        <p:spPr/>
        <p:txBody>
          <a:bodyPr/>
          <a:lstStyle/>
          <a:p>
            <a:r>
              <a:rPr lang="en-US" dirty="0"/>
              <a:t>Cafes</a:t>
            </a:r>
          </a:p>
        </p:txBody>
      </p:sp>
      <p:sp>
        <p:nvSpPr>
          <p:cNvPr id="3" name="Content Placeholder 2">
            <a:extLst>
              <a:ext uri="{FF2B5EF4-FFF2-40B4-BE49-F238E27FC236}">
                <a16:creationId xmlns:a16="http://schemas.microsoft.com/office/drawing/2014/main" id="{86834F38-1393-7D43-BA70-48805C884B0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10314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90EA-473D-5041-A66E-936E7D581FD5}"/>
              </a:ext>
            </a:extLst>
          </p:cNvPr>
          <p:cNvSpPr>
            <a:spLocks noGrp="1"/>
          </p:cNvSpPr>
          <p:nvPr>
            <p:ph type="title"/>
          </p:nvPr>
        </p:nvSpPr>
        <p:spPr/>
        <p:txBody>
          <a:bodyPr/>
          <a:lstStyle/>
          <a:p>
            <a:r>
              <a:rPr lang="en-US" dirty="0"/>
              <a:t>Bars</a:t>
            </a:r>
          </a:p>
        </p:txBody>
      </p:sp>
      <p:sp>
        <p:nvSpPr>
          <p:cNvPr id="3" name="Content Placeholder 2">
            <a:extLst>
              <a:ext uri="{FF2B5EF4-FFF2-40B4-BE49-F238E27FC236}">
                <a16:creationId xmlns:a16="http://schemas.microsoft.com/office/drawing/2014/main" id="{0D91229B-514A-2849-8C19-2AE1DC30FF00}"/>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78412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289</Words>
  <Application>Microsoft Macintosh PowerPoint</Application>
  <PresentationFormat>Widescreen</PresentationFormat>
  <Paragraphs>26</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Problem Statement</vt:lpstr>
      <vt:lpstr>Point of comparison: Sydney vs. Melbourne</vt:lpstr>
      <vt:lpstr>Venues (Melbourne)</vt:lpstr>
      <vt:lpstr>Venues (Sydney)</vt:lpstr>
      <vt:lpstr>Neighbourhoods &amp; Clusters/Segments</vt:lpstr>
      <vt:lpstr>Neighbourhoods &amp; Clusters/Segments</vt:lpstr>
      <vt:lpstr>Cafes</vt:lpstr>
      <vt:lpstr>Bars</vt:lpstr>
      <vt:lpstr>Restaurants</vt:lpstr>
      <vt:lpstr>Summary</vt:lpstr>
      <vt:lpstr>Limitations, assumptions, excuses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LOWE Michael</dc:creator>
  <cp:lastModifiedBy>LOWE Michael</cp:lastModifiedBy>
  <cp:revision>7</cp:revision>
  <dcterms:created xsi:type="dcterms:W3CDTF">2020-04-06T04:12:51Z</dcterms:created>
  <dcterms:modified xsi:type="dcterms:W3CDTF">2020-04-06T06:16:14Z</dcterms:modified>
</cp:coreProperties>
</file>

<file path=docProps/thumbnail.jpeg>
</file>